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Poppins" panose="020B0502040204020203" pitchFamily="2" charset="0"/>
      <p:regular r:id="rId12"/>
    </p:embeddedFont>
    <p:embeddedFont>
      <p:font typeface="Poppins Bold" panose="020B0604020202020204" charset="0"/>
      <p:regular r:id="rId13"/>
    </p:embeddedFont>
    <p:embeddedFont>
      <p:font typeface="Poppins Ultra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e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2.jpe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8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openxmlformats.org/officeDocument/2006/relationships/image" Target="../media/image25.sv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94739" y="1594239"/>
            <a:ext cx="7098522" cy="7098522"/>
          </a:xfrm>
          <a:custGeom>
            <a:avLst/>
            <a:gdLst/>
            <a:ahLst/>
            <a:cxnLst/>
            <a:rect l="l" t="t" r="r" b="b"/>
            <a:pathLst>
              <a:path w="7098522" h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6635" y="429036"/>
            <a:ext cx="2599981" cy="2372483"/>
          </a:xfrm>
          <a:custGeom>
            <a:avLst/>
            <a:gdLst/>
            <a:ahLst/>
            <a:cxnLst/>
            <a:rect l="l" t="t" r="r" b="b"/>
            <a:pathLst>
              <a:path w="2599981" h="2372483">
                <a:moveTo>
                  <a:pt x="0" y="0"/>
                </a:moveTo>
                <a:lnTo>
                  <a:pt x="2599981" y="0"/>
                </a:lnTo>
                <a:lnTo>
                  <a:pt x="2599981" y="2372483"/>
                </a:lnTo>
                <a:lnTo>
                  <a:pt x="0" y="2372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78626" y="3024151"/>
            <a:ext cx="13730749" cy="211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68"/>
              </a:lnSpc>
            </a:pPr>
            <a:r>
              <a:rPr lang="en-US" sz="1169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Sets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78626" y="4797095"/>
            <a:ext cx="13730749" cy="212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68"/>
              </a:lnSpc>
            </a:pPr>
            <a:r>
              <a:rPr lang="en-US" sz="116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Ciencia de Datos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7383" y="9191625"/>
            <a:ext cx="54680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Ing. Jesús Ariel Gonzalez Bonilla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4512" y="2520315"/>
            <a:ext cx="5961378" cy="6318882"/>
            <a:chOff x="0" y="0"/>
            <a:chExt cx="923573" cy="978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573" cy="978960"/>
            </a:xfrm>
            <a:custGeom>
              <a:avLst/>
              <a:gdLst/>
              <a:ahLst/>
              <a:cxnLst/>
              <a:rect l="l" t="t" r="r" b="b"/>
              <a:pathLst>
                <a:path w="923573" h="978960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50143" r="-957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65286" y="7200900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6635" y="429036"/>
            <a:ext cx="1629847" cy="1487235"/>
          </a:xfrm>
          <a:custGeom>
            <a:avLst/>
            <a:gdLst/>
            <a:ahLst/>
            <a:cxnLst/>
            <a:rect l="l" t="t" r="r" b="b"/>
            <a:pathLst>
              <a:path w="1629847" h="1487235">
                <a:moveTo>
                  <a:pt x="0" y="0"/>
                </a:moveTo>
                <a:lnTo>
                  <a:pt x="1629847" y="0"/>
                </a:lnTo>
                <a:lnTo>
                  <a:pt x="1629847" y="1487236"/>
                </a:lnTo>
                <a:lnTo>
                  <a:pt x="0" y="1487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02805" y="7676426"/>
            <a:ext cx="4082919" cy="1319448"/>
          </a:xfrm>
          <a:custGeom>
            <a:avLst/>
            <a:gdLst/>
            <a:ahLst/>
            <a:cxnLst/>
            <a:rect l="l" t="t" r="r" b="b"/>
            <a:pathLst>
              <a:path w="4082919" h="1319448">
                <a:moveTo>
                  <a:pt x="0" y="0"/>
                </a:moveTo>
                <a:lnTo>
                  <a:pt x="4082920" y="0"/>
                </a:lnTo>
                <a:lnTo>
                  <a:pt x="4082920" y="1319448"/>
                </a:lnTo>
                <a:lnTo>
                  <a:pt x="0" y="13194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6" t="-835" r="-32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23678" y="1281243"/>
            <a:ext cx="7879312" cy="252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¿Qué es un Dataset?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29230" y="3957866"/>
            <a:ext cx="8630070" cy="371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Conjunto estructurado de datos organizados en filas y columnas.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Cada fila → un registro u observación.</a:t>
            </a: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Cada columna → una variable o atributo.</a:t>
            </a: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Puede provenir de distintas fuentes:</a:t>
            </a: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Archivos planos (.csv, .txt, .json).</a:t>
            </a: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Bases de datos relacionales o no relacionales.</a:t>
            </a: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APIs y servicios web.</a:t>
            </a:r>
          </a:p>
          <a:p>
            <a:pPr marL="453390" lvl="1" indent="-226695" algn="just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Repositorios abiertos de datos.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295889" y="7711628"/>
            <a:ext cx="3296753" cy="116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1"/>
              </a:lnSpc>
              <a:spcBef>
                <a:spcPct val="0"/>
              </a:spcBef>
            </a:pPr>
            <a:r>
              <a:rPr lang="en-US" sz="168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Ejemplo</a:t>
            </a:r>
            <a:r>
              <a:rPr lang="en-US" sz="168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Un dataset de ventas puede tener columnas como fecha, producto, precio, cantidad.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98628" y="1172654"/>
            <a:ext cx="5389372" cy="6508903"/>
            <a:chOff x="0" y="0"/>
            <a:chExt cx="834955" cy="10083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4955" cy="1008399"/>
            </a:xfrm>
            <a:custGeom>
              <a:avLst/>
              <a:gdLst/>
              <a:ahLst/>
              <a:cxnLst/>
              <a:rect l="l" t="t" r="r" b="b"/>
              <a:pathLst>
                <a:path w="834955" h="1008399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b="-2408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26635" y="429036"/>
            <a:ext cx="1629847" cy="1487235"/>
          </a:xfrm>
          <a:custGeom>
            <a:avLst/>
            <a:gdLst/>
            <a:ahLst/>
            <a:cxnLst/>
            <a:rect l="l" t="t" r="r" b="b"/>
            <a:pathLst>
              <a:path w="1629847" h="1487235">
                <a:moveTo>
                  <a:pt x="0" y="0"/>
                </a:moveTo>
                <a:lnTo>
                  <a:pt x="1629847" y="0"/>
                </a:lnTo>
                <a:lnTo>
                  <a:pt x="1629847" y="1487236"/>
                </a:lnTo>
                <a:lnTo>
                  <a:pt x="0" y="1487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3803649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2"/>
                </a:lnTo>
                <a:lnTo>
                  <a:pt x="0" y="840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27011" y="3803649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2"/>
                </a:lnTo>
                <a:lnTo>
                  <a:pt x="0" y="840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5574437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27011" y="5574437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092157" y="7300639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51077" y="2203208"/>
            <a:ext cx="10961185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Tipos de Datasets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24002" y="4209725"/>
            <a:ext cx="4248489" cy="840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Organizados en tablas de filas y columnas.</a:t>
            </a:r>
          </a:p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Ejemplos: SQL, CSV, Excel.</a:t>
            </a:r>
          </a:p>
          <a:p>
            <a:pPr marL="257072" lvl="1" indent="-128536" algn="just">
              <a:lnSpc>
                <a:spcPts val="1666"/>
              </a:lnSpc>
              <a:spcBef>
                <a:spcPct val="0"/>
              </a:spcBef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Fáciles de buscar, filtrar y analizar.</a:t>
            </a:r>
          </a:p>
          <a:p>
            <a:pPr algn="just">
              <a:lnSpc>
                <a:spcPts val="1666"/>
              </a:lnSpc>
              <a:spcBef>
                <a:spcPct val="0"/>
              </a:spcBef>
            </a:pPr>
            <a:endParaRPr lang="en-US" sz="119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79756" y="3756024"/>
            <a:ext cx="33892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Estructurados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532" y="4007334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22313" y="4209725"/>
            <a:ext cx="4248489" cy="105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Datos sin un formato predefinido.</a:t>
            </a:r>
          </a:p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Ejemplos: texto libre, correos, imágenes, audio, video.</a:t>
            </a:r>
          </a:p>
          <a:p>
            <a:pPr marL="257072" lvl="1" indent="-128536" algn="just">
              <a:lnSpc>
                <a:spcPts val="1666"/>
              </a:lnSpc>
              <a:spcBef>
                <a:spcPct val="0"/>
              </a:spcBef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Más difíciles de procesar, requieren técnicas de IA/NLP.</a:t>
            </a:r>
          </a:p>
          <a:p>
            <a:pPr algn="just">
              <a:lnSpc>
                <a:spcPts val="1666"/>
              </a:lnSpc>
              <a:spcBef>
                <a:spcPct val="0"/>
              </a:spcBef>
            </a:pPr>
            <a:endParaRPr lang="en-US" sz="119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585254" y="3756024"/>
            <a:ext cx="33892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Estructurados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91843" y="4007334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24002" y="6135952"/>
            <a:ext cx="4248489" cy="105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Tienen cierta organización, pero no tan rígida como una tabla.</a:t>
            </a:r>
          </a:p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Ejemplos: JSON, XML, YAML.</a:t>
            </a:r>
          </a:p>
          <a:p>
            <a:pPr marL="257072" lvl="1" indent="-128536" algn="just">
              <a:lnSpc>
                <a:spcPts val="1666"/>
              </a:lnSpc>
              <a:spcBef>
                <a:spcPct val="0"/>
              </a:spcBef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Usados en APIs y sistemas modernos de integración.</a:t>
            </a:r>
          </a:p>
          <a:p>
            <a:pPr algn="just">
              <a:lnSpc>
                <a:spcPts val="1666"/>
              </a:lnSpc>
              <a:spcBef>
                <a:spcPct val="0"/>
              </a:spcBef>
            </a:pPr>
            <a:endParaRPr lang="en-US" sz="119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179756" y="5526812"/>
            <a:ext cx="33892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Semi-estructurados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532" y="5778121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22313" y="6135952"/>
            <a:ext cx="4248489" cy="1051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Locales: almacenados en el PC (ej. datos.csv).</a:t>
            </a:r>
          </a:p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Remotos: en la nube o accesibles por API/servidor.</a:t>
            </a:r>
          </a:p>
          <a:p>
            <a:pPr marL="257072" lvl="1" indent="-128536" algn="just">
              <a:lnSpc>
                <a:spcPts val="1666"/>
              </a:lnSpc>
              <a:spcBef>
                <a:spcPct val="0"/>
              </a:spcBef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Ejemplo: descargar dataset desde Kaggle o datos.gov.</a:t>
            </a:r>
          </a:p>
          <a:p>
            <a:pPr algn="just">
              <a:lnSpc>
                <a:spcPts val="1666"/>
              </a:lnSpc>
              <a:spcBef>
                <a:spcPct val="0"/>
              </a:spcBef>
            </a:pPr>
            <a:endParaRPr lang="en-US" sz="119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585254" y="5526812"/>
            <a:ext cx="33892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Locales vs. Remotos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91843" y="5778121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32938" y="8015420"/>
            <a:ext cx="6266084" cy="840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Pequeños: caben en memoria y se procesan con Pandas/Excel.</a:t>
            </a:r>
          </a:p>
          <a:p>
            <a:pPr marL="257072" lvl="1" indent="-128536" algn="just">
              <a:lnSpc>
                <a:spcPts val="1666"/>
              </a:lnSpc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Masivos: necesitan tecnologías distribuidas (Spark, Hadoop, BigQuery).</a:t>
            </a:r>
          </a:p>
          <a:p>
            <a:pPr marL="257072" lvl="1" indent="-128536" algn="just">
              <a:lnSpc>
                <a:spcPts val="1666"/>
              </a:lnSpc>
              <a:spcBef>
                <a:spcPct val="0"/>
              </a:spcBef>
              <a:buFont typeface="Arial"/>
              <a:buChar char="•"/>
            </a:pPr>
            <a:r>
              <a:rPr lang="en-US" sz="11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Escala: desde miles de filas hasta billones de registros.</a:t>
            </a:r>
          </a:p>
          <a:p>
            <a:pPr algn="just">
              <a:lnSpc>
                <a:spcPts val="1666"/>
              </a:lnSpc>
              <a:spcBef>
                <a:spcPct val="0"/>
              </a:spcBef>
            </a:pPr>
            <a:endParaRPr lang="en-US" sz="119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045888" y="7504324"/>
            <a:ext cx="582238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Pequeños vs. Masivos (Big Data)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256988" y="7504324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3230" y="2302252"/>
            <a:ext cx="16498843" cy="101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7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Limpieza y Preparación de Datasets</a:t>
            </a:r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36575" y="3802209"/>
            <a:ext cx="7707425" cy="830062"/>
          </a:xfrm>
          <a:custGeom>
            <a:avLst/>
            <a:gdLst/>
            <a:ahLst/>
            <a:cxnLst/>
            <a:rect l="l" t="t" r="r" b="b"/>
            <a:pathLst>
              <a:path w="7707425" h="830062">
                <a:moveTo>
                  <a:pt x="0" y="0"/>
                </a:moveTo>
                <a:lnTo>
                  <a:pt x="7707425" y="0"/>
                </a:lnTo>
                <a:lnTo>
                  <a:pt x="7707425" y="830062"/>
                </a:lnTo>
                <a:lnTo>
                  <a:pt x="0" y="83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36575" y="4894535"/>
            <a:ext cx="7707425" cy="830062"/>
          </a:xfrm>
          <a:custGeom>
            <a:avLst/>
            <a:gdLst/>
            <a:ahLst/>
            <a:cxnLst/>
            <a:rect l="l" t="t" r="r" b="b"/>
            <a:pathLst>
              <a:path w="7707425" h="830062">
                <a:moveTo>
                  <a:pt x="0" y="0"/>
                </a:moveTo>
                <a:lnTo>
                  <a:pt x="7707425" y="0"/>
                </a:lnTo>
                <a:lnTo>
                  <a:pt x="7707425" y="830062"/>
                </a:lnTo>
                <a:lnTo>
                  <a:pt x="0" y="83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36575" y="5991297"/>
            <a:ext cx="7707425" cy="830062"/>
          </a:xfrm>
          <a:custGeom>
            <a:avLst/>
            <a:gdLst/>
            <a:ahLst/>
            <a:cxnLst/>
            <a:rect l="l" t="t" r="r" b="b"/>
            <a:pathLst>
              <a:path w="7707425" h="830062">
                <a:moveTo>
                  <a:pt x="0" y="0"/>
                </a:moveTo>
                <a:lnTo>
                  <a:pt x="7707425" y="0"/>
                </a:lnTo>
                <a:lnTo>
                  <a:pt x="7707425" y="830062"/>
                </a:lnTo>
                <a:lnTo>
                  <a:pt x="0" y="83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6575" y="7059749"/>
            <a:ext cx="7707425" cy="830062"/>
          </a:xfrm>
          <a:custGeom>
            <a:avLst/>
            <a:gdLst/>
            <a:ahLst/>
            <a:cxnLst/>
            <a:rect l="l" t="t" r="r" b="b"/>
            <a:pathLst>
              <a:path w="7707425" h="830062">
                <a:moveTo>
                  <a:pt x="0" y="0"/>
                </a:moveTo>
                <a:lnTo>
                  <a:pt x="7707425" y="0"/>
                </a:lnTo>
                <a:lnTo>
                  <a:pt x="7707425" y="830062"/>
                </a:lnTo>
                <a:lnTo>
                  <a:pt x="0" y="83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36575" y="8156511"/>
            <a:ext cx="7707425" cy="830062"/>
          </a:xfrm>
          <a:custGeom>
            <a:avLst/>
            <a:gdLst/>
            <a:ahLst/>
            <a:cxnLst/>
            <a:rect l="l" t="t" r="r" b="b"/>
            <a:pathLst>
              <a:path w="7707425" h="830062">
                <a:moveTo>
                  <a:pt x="0" y="0"/>
                </a:moveTo>
                <a:lnTo>
                  <a:pt x="7707425" y="0"/>
                </a:lnTo>
                <a:lnTo>
                  <a:pt x="7707425" y="830062"/>
                </a:lnTo>
                <a:lnTo>
                  <a:pt x="0" y="830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552121" y="3907995"/>
            <a:ext cx="5786907" cy="3862761"/>
          </a:xfrm>
          <a:custGeom>
            <a:avLst/>
            <a:gdLst/>
            <a:ahLst/>
            <a:cxnLst/>
            <a:rect l="l" t="t" r="r" b="b"/>
            <a:pathLst>
              <a:path w="5786907" h="3862761">
                <a:moveTo>
                  <a:pt x="0" y="0"/>
                </a:moveTo>
                <a:lnTo>
                  <a:pt x="5786908" y="0"/>
                </a:lnTo>
                <a:lnTo>
                  <a:pt x="5786908" y="3862760"/>
                </a:lnTo>
                <a:lnTo>
                  <a:pt x="0" y="3862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859708" y="8015833"/>
            <a:ext cx="5171734" cy="835340"/>
          </a:xfrm>
          <a:custGeom>
            <a:avLst/>
            <a:gdLst/>
            <a:ahLst/>
            <a:cxnLst/>
            <a:rect l="l" t="t" r="r" b="b"/>
            <a:pathLst>
              <a:path w="5171734" h="835340">
                <a:moveTo>
                  <a:pt x="0" y="0"/>
                </a:moveTo>
                <a:lnTo>
                  <a:pt x="5171734" y="0"/>
                </a:lnTo>
                <a:lnTo>
                  <a:pt x="5171734" y="835339"/>
                </a:lnTo>
                <a:lnTo>
                  <a:pt x="0" y="835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36575" y="3869895"/>
            <a:ext cx="731520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Valores nulos o faltantes (NaN) → se pueden eliminar o reemplazar con media, mediana o moda según el caso.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6575" y="4962221"/>
            <a:ext cx="731520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Duplicados → evitar registros repetidos que distorsionen el análisis.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6575" y="6058983"/>
            <a:ext cx="731520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Estandarización de categorías → unificar formatos como “M / Masculino / Hombre”.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36575" y="7127435"/>
            <a:ext cx="731520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Conversión de tipos de datos → transformar texto a fecha, números en enteros o decimales, etc.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6575" y="8224197"/>
            <a:ext cx="731520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Escalado o normalización → importante cuando se aplican algoritmos de Machine Learning.</a:t>
            </a:r>
          </a:p>
        </p:txBody>
      </p:sp>
      <p:sp>
        <p:nvSpPr>
          <p:cNvPr id="24" name="Freeform 24"/>
          <p:cNvSpPr/>
          <p:nvPr/>
        </p:nvSpPr>
        <p:spPr>
          <a:xfrm>
            <a:off x="726635" y="429036"/>
            <a:ext cx="1629847" cy="1487235"/>
          </a:xfrm>
          <a:custGeom>
            <a:avLst/>
            <a:gdLst/>
            <a:ahLst/>
            <a:cxnLst/>
            <a:rect l="l" t="t" r="r" b="b"/>
            <a:pathLst>
              <a:path w="1629847" h="1487235">
                <a:moveTo>
                  <a:pt x="0" y="0"/>
                </a:moveTo>
                <a:lnTo>
                  <a:pt x="1629847" y="0"/>
                </a:lnTo>
                <a:lnTo>
                  <a:pt x="1629847" y="1487236"/>
                </a:lnTo>
                <a:lnTo>
                  <a:pt x="0" y="1487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983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29515" y="-103159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70263" y="2961354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61492" y="2915614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2" y="0"/>
                </a:lnTo>
                <a:lnTo>
                  <a:pt x="840782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370263" y="4848410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61492" y="4910080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2" y="0"/>
                </a:lnTo>
                <a:lnTo>
                  <a:pt x="840782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370263" y="6735466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61492" y="6904546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2" y="0"/>
                </a:lnTo>
                <a:lnTo>
                  <a:pt x="840782" y="840782"/>
                </a:lnTo>
                <a:lnTo>
                  <a:pt x="0" y="840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355298" y="3385755"/>
            <a:ext cx="3450010" cy="832761"/>
          </a:xfrm>
          <a:custGeom>
            <a:avLst/>
            <a:gdLst/>
            <a:ahLst/>
            <a:cxnLst/>
            <a:rect l="l" t="t" r="r" b="b"/>
            <a:pathLst>
              <a:path w="3450010" h="832761">
                <a:moveTo>
                  <a:pt x="0" y="0"/>
                </a:moveTo>
                <a:lnTo>
                  <a:pt x="3450010" y="0"/>
                </a:lnTo>
                <a:lnTo>
                  <a:pt x="3450010" y="832761"/>
                </a:lnTo>
                <a:lnTo>
                  <a:pt x="0" y="832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763690" y="3385755"/>
            <a:ext cx="1788271" cy="619017"/>
          </a:xfrm>
          <a:custGeom>
            <a:avLst/>
            <a:gdLst/>
            <a:ahLst/>
            <a:cxnLst/>
            <a:rect l="l" t="t" r="r" b="b"/>
            <a:pathLst>
              <a:path w="1788271" h="619017">
                <a:moveTo>
                  <a:pt x="0" y="0"/>
                </a:moveTo>
                <a:lnTo>
                  <a:pt x="1788271" y="0"/>
                </a:lnTo>
                <a:lnTo>
                  <a:pt x="1788271" y="619017"/>
                </a:lnTo>
                <a:lnTo>
                  <a:pt x="0" y="6190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385700" y="5480241"/>
            <a:ext cx="2120903" cy="573715"/>
          </a:xfrm>
          <a:custGeom>
            <a:avLst/>
            <a:gdLst/>
            <a:ahLst/>
            <a:cxnLst/>
            <a:rect l="l" t="t" r="r" b="b"/>
            <a:pathLst>
              <a:path w="2120903" h="573715">
                <a:moveTo>
                  <a:pt x="0" y="0"/>
                </a:moveTo>
                <a:lnTo>
                  <a:pt x="2120902" y="0"/>
                </a:lnTo>
                <a:lnTo>
                  <a:pt x="2120902" y="573716"/>
                </a:lnTo>
                <a:lnTo>
                  <a:pt x="0" y="5737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2165" r="-143273" b="-289175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355298" y="7315682"/>
            <a:ext cx="4639446" cy="521130"/>
          </a:xfrm>
          <a:custGeom>
            <a:avLst/>
            <a:gdLst/>
            <a:ahLst/>
            <a:cxnLst/>
            <a:rect l="l" t="t" r="r" b="b"/>
            <a:pathLst>
              <a:path w="4639446" h="521130">
                <a:moveTo>
                  <a:pt x="0" y="0"/>
                </a:moveTo>
                <a:lnTo>
                  <a:pt x="4639446" y="0"/>
                </a:lnTo>
                <a:lnTo>
                  <a:pt x="4639446" y="521130"/>
                </a:lnTo>
                <a:lnTo>
                  <a:pt x="0" y="5211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04069" b="-10312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763690" y="5237239"/>
            <a:ext cx="2879436" cy="758724"/>
          </a:xfrm>
          <a:custGeom>
            <a:avLst/>
            <a:gdLst/>
            <a:ahLst/>
            <a:cxnLst/>
            <a:rect l="l" t="t" r="r" b="b"/>
            <a:pathLst>
              <a:path w="2879436" h="758724">
                <a:moveTo>
                  <a:pt x="0" y="0"/>
                </a:moveTo>
                <a:lnTo>
                  <a:pt x="2879436" y="0"/>
                </a:lnTo>
                <a:lnTo>
                  <a:pt x="2879436" y="758723"/>
                </a:lnTo>
                <a:lnTo>
                  <a:pt x="0" y="7587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64059" r="-71913" b="-134352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763690" y="7228429"/>
            <a:ext cx="4644571" cy="531178"/>
          </a:xfrm>
          <a:custGeom>
            <a:avLst/>
            <a:gdLst/>
            <a:ahLst/>
            <a:cxnLst/>
            <a:rect l="l" t="t" r="r" b="b"/>
            <a:pathLst>
              <a:path w="4644571" h="531178">
                <a:moveTo>
                  <a:pt x="0" y="0"/>
                </a:moveTo>
                <a:lnTo>
                  <a:pt x="4644571" y="0"/>
                </a:lnTo>
                <a:lnTo>
                  <a:pt x="4644571" y="531178"/>
                </a:lnTo>
                <a:lnTo>
                  <a:pt x="0" y="5311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99934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211044" y="1542625"/>
            <a:ext cx="12219118" cy="76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4"/>
              </a:lnSpc>
            </a:pPr>
            <a:r>
              <a:rPr lang="en-US" sz="519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Flujo básico de trabajo con datos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85700" y="2913729"/>
            <a:ext cx="33892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Cargar el dataset: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35095" y="3165039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30340" y="2867989"/>
            <a:ext cx="51059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Revisar las primeras filas: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60163" y="3119299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85700" y="4800785"/>
            <a:ext cx="45714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 información general: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35095" y="5052095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653286" y="4777915"/>
            <a:ext cx="47326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Detectar valores faltantes: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60163" y="5113765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550531" y="6687841"/>
            <a:ext cx="33892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Eliminar duplicados: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35095" y="6939150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65508" y="6687841"/>
            <a:ext cx="517334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Convertir una columna a fecha: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60163" y="7108231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36" name="Freeform 36"/>
          <p:cNvSpPr/>
          <p:nvPr/>
        </p:nvSpPr>
        <p:spPr>
          <a:xfrm>
            <a:off x="726635" y="429036"/>
            <a:ext cx="1629847" cy="1487235"/>
          </a:xfrm>
          <a:custGeom>
            <a:avLst/>
            <a:gdLst/>
            <a:ahLst/>
            <a:cxnLst/>
            <a:rect l="l" t="t" r="r" b="b"/>
            <a:pathLst>
              <a:path w="1629847" h="1487235">
                <a:moveTo>
                  <a:pt x="0" y="0"/>
                </a:moveTo>
                <a:lnTo>
                  <a:pt x="1629847" y="0"/>
                </a:lnTo>
                <a:lnTo>
                  <a:pt x="1629847" y="1487236"/>
                </a:lnTo>
                <a:lnTo>
                  <a:pt x="0" y="148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8598915" y="1042987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8455914" y="899987"/>
            <a:ext cx="286001" cy="28600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V="1">
            <a:off x="-3226599" y="8963464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98001" y="3439206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9230" y="3393465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2" y="0"/>
                </a:lnTo>
                <a:lnTo>
                  <a:pt x="840782" y="840782"/>
                </a:lnTo>
                <a:lnTo>
                  <a:pt x="0" y="840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98001" y="5326262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9230" y="5387932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2" y="0"/>
                </a:lnTo>
                <a:lnTo>
                  <a:pt x="840782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98001" y="7213317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796" y="4946213"/>
            <a:ext cx="1562080" cy="1489796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8170402" y="7062194"/>
            <a:ext cx="1143027" cy="1143027"/>
          </a:xfrm>
          <a:custGeom>
            <a:avLst/>
            <a:gdLst/>
            <a:ahLst/>
            <a:cxnLst/>
            <a:rect l="l" t="t" r="r" b="b"/>
            <a:pathLst>
              <a:path w="1143027" h="1143027">
                <a:moveTo>
                  <a:pt x="0" y="0"/>
                </a:moveTo>
                <a:lnTo>
                  <a:pt x="1143027" y="0"/>
                </a:lnTo>
                <a:lnTo>
                  <a:pt x="1143027" y="1143027"/>
                </a:lnTo>
                <a:lnTo>
                  <a:pt x="0" y="11430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736230" y="3251304"/>
            <a:ext cx="1523070" cy="1216584"/>
          </a:xfrm>
          <a:custGeom>
            <a:avLst/>
            <a:gdLst/>
            <a:ahLst/>
            <a:cxnLst/>
            <a:rect l="l" t="t" r="r" b="b"/>
            <a:pathLst>
              <a:path w="1523070" h="1216584">
                <a:moveTo>
                  <a:pt x="0" y="0"/>
                </a:moveTo>
                <a:lnTo>
                  <a:pt x="1523070" y="0"/>
                </a:lnTo>
                <a:lnTo>
                  <a:pt x="1523070" y="1216584"/>
                </a:lnTo>
                <a:lnTo>
                  <a:pt x="0" y="1216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046762" y="3219985"/>
            <a:ext cx="1390306" cy="1390306"/>
          </a:xfrm>
          <a:custGeom>
            <a:avLst/>
            <a:gdLst/>
            <a:ahLst/>
            <a:cxnLst/>
            <a:rect l="l" t="t" r="r" b="b"/>
            <a:pathLst>
              <a:path w="1390306" h="1390306">
                <a:moveTo>
                  <a:pt x="0" y="0"/>
                </a:moveTo>
                <a:lnTo>
                  <a:pt x="1390307" y="0"/>
                </a:lnTo>
                <a:lnTo>
                  <a:pt x="1390307" y="1390307"/>
                </a:lnTo>
                <a:lnTo>
                  <a:pt x="0" y="1390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314638" y="5387932"/>
            <a:ext cx="1388526" cy="1388526"/>
          </a:xfrm>
          <a:custGeom>
            <a:avLst/>
            <a:gdLst/>
            <a:ahLst/>
            <a:cxnLst/>
            <a:rect l="l" t="t" r="r" b="b"/>
            <a:pathLst>
              <a:path w="1388526" h="1388526">
                <a:moveTo>
                  <a:pt x="0" y="0"/>
                </a:moveTo>
                <a:lnTo>
                  <a:pt x="1388526" y="0"/>
                </a:lnTo>
                <a:lnTo>
                  <a:pt x="1388526" y="1388526"/>
                </a:lnTo>
                <a:lnTo>
                  <a:pt x="0" y="1388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875368" y="1877790"/>
            <a:ext cx="14876121" cy="87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</a:pPr>
            <a:r>
              <a:rPr lang="en-US" sz="6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Visualización Inicial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13438" y="3401106"/>
            <a:ext cx="4734270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Histogramas 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→ muestran la distribución de variables numéricas y posibles sesgos.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62833" y="3642891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87901" y="3597150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62833" y="5529946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87901" y="5591616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62833" y="7417002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33699" y="5177077"/>
            <a:ext cx="4734270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Diagramas de dispersión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→ revelan relaciones entre dos variables (ej. edad vs ingresos).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33699" y="7214793"/>
            <a:ext cx="473427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Series de tiempo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→ analizan tendencias cuando los datos incluyen fechas.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72912" y="3244281"/>
            <a:ext cx="4734270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Gráficos de barras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→ útiles para comparar categorías (ventas por producto, clientes por ciudad).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72912" y="5294290"/>
            <a:ext cx="473427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Boxplots </a:t>
            </a: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→ permiten identificar valores atípicos o extremos.</a:t>
            </a:r>
          </a:p>
        </p:txBody>
      </p:sp>
      <p:sp>
        <p:nvSpPr>
          <p:cNvPr id="32" name="Freeform 32"/>
          <p:cNvSpPr/>
          <p:nvPr/>
        </p:nvSpPr>
        <p:spPr>
          <a:xfrm>
            <a:off x="726635" y="429036"/>
            <a:ext cx="1629847" cy="1487235"/>
          </a:xfrm>
          <a:custGeom>
            <a:avLst/>
            <a:gdLst/>
            <a:ahLst/>
            <a:cxnLst/>
            <a:rect l="l" t="t" r="r" b="b"/>
            <a:pathLst>
              <a:path w="1629847" h="1487235">
                <a:moveTo>
                  <a:pt x="0" y="0"/>
                </a:moveTo>
                <a:lnTo>
                  <a:pt x="1629847" y="0"/>
                </a:lnTo>
                <a:lnTo>
                  <a:pt x="1629847" y="1487236"/>
                </a:lnTo>
                <a:lnTo>
                  <a:pt x="0" y="14872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B9650-A8B5-7CDF-9811-DF5EB47D6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CDA982-45B7-C310-AECC-267D6A57A9D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9A2C793-451F-36AA-D4B5-EC2A3A0C36B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0CEDD41-95C4-654C-D91F-81E991B0FE75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52A1E79-6F1F-917A-97A1-C974404AA955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7E72C98B-5AF9-D3FC-FC63-96094FF4937B}"/>
              </a:ext>
            </a:extLst>
          </p:cNvPr>
          <p:cNvSpPr/>
          <p:nvPr/>
        </p:nvSpPr>
        <p:spPr>
          <a:xfrm>
            <a:off x="8598915" y="1042987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2C79C01-2F71-864C-8B22-851B388FC7F4}"/>
              </a:ext>
            </a:extLst>
          </p:cNvPr>
          <p:cNvGrpSpPr/>
          <p:nvPr/>
        </p:nvGrpSpPr>
        <p:grpSpPr>
          <a:xfrm>
            <a:off x="8455914" y="899987"/>
            <a:ext cx="286001" cy="286001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2F35D6-6C54-F143-9A10-AA17064769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E5B0EA2-A510-E1D6-FB08-C67B14BFAF1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76F2B952-208F-5BBC-1864-61BC20C91AAF}"/>
              </a:ext>
            </a:extLst>
          </p:cNvPr>
          <p:cNvSpPr/>
          <p:nvPr/>
        </p:nvSpPr>
        <p:spPr>
          <a:xfrm flipV="1">
            <a:off x="-3226599" y="8963464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1799360"/>
                </a:moveTo>
                <a:lnTo>
                  <a:pt x="12370599" y="1799360"/>
                </a:lnTo>
                <a:lnTo>
                  <a:pt x="12370599" y="0"/>
                </a:lnTo>
                <a:lnTo>
                  <a:pt x="0" y="0"/>
                </a:lnTo>
                <a:lnTo>
                  <a:pt x="0" y="1799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759D7AB-73E9-18AB-0016-8B05108BCFB1}"/>
              </a:ext>
            </a:extLst>
          </p:cNvPr>
          <p:cNvSpPr/>
          <p:nvPr/>
        </p:nvSpPr>
        <p:spPr>
          <a:xfrm>
            <a:off x="2198001" y="3439206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4CE2150-479D-4D09-9930-E2C1876B2994}"/>
              </a:ext>
            </a:extLst>
          </p:cNvPr>
          <p:cNvSpPr/>
          <p:nvPr/>
        </p:nvSpPr>
        <p:spPr>
          <a:xfrm>
            <a:off x="10289230" y="3393465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2" y="0"/>
                </a:lnTo>
                <a:lnTo>
                  <a:pt x="840782" y="840782"/>
                </a:lnTo>
                <a:lnTo>
                  <a:pt x="0" y="840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5A7FDB1-A164-09DE-CD30-467D42CFD87C}"/>
              </a:ext>
            </a:extLst>
          </p:cNvPr>
          <p:cNvSpPr/>
          <p:nvPr/>
        </p:nvSpPr>
        <p:spPr>
          <a:xfrm>
            <a:off x="2198001" y="5326262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dirty="0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0FE5FB0-7383-D455-948A-071210DAC738}"/>
              </a:ext>
            </a:extLst>
          </p:cNvPr>
          <p:cNvSpPr/>
          <p:nvPr/>
        </p:nvSpPr>
        <p:spPr>
          <a:xfrm>
            <a:off x="2198001" y="7213317"/>
            <a:ext cx="840781" cy="840781"/>
          </a:xfrm>
          <a:custGeom>
            <a:avLst/>
            <a:gdLst/>
            <a:ahLst/>
            <a:cxnLst/>
            <a:rect l="l" t="t" r="r" b="b"/>
            <a:pathLst>
              <a:path w="840781" h="840781">
                <a:moveTo>
                  <a:pt x="0" y="0"/>
                </a:moveTo>
                <a:lnTo>
                  <a:pt x="840781" y="0"/>
                </a:lnTo>
                <a:lnTo>
                  <a:pt x="840781" y="840781"/>
                </a:lnTo>
                <a:lnTo>
                  <a:pt x="0" y="84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9E25021-74F8-A83C-C5DF-6BE04BAC941D}"/>
              </a:ext>
            </a:extLst>
          </p:cNvPr>
          <p:cNvSpPr txBox="1"/>
          <p:nvPr/>
        </p:nvSpPr>
        <p:spPr>
          <a:xfrm>
            <a:off x="1875368" y="1877790"/>
            <a:ext cx="14876121" cy="82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</a:pPr>
            <a:r>
              <a:rPr lang="es-ES" sz="605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Fuentes para Practicar con </a:t>
            </a:r>
            <a:r>
              <a:rPr lang="es-ES" sz="6052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Datasets</a:t>
            </a:r>
            <a:endParaRPr lang="en-US" sz="6052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CE6D4ED-4051-CBF2-36E1-E0180194DA04}"/>
              </a:ext>
            </a:extLst>
          </p:cNvPr>
          <p:cNvSpPr txBox="1"/>
          <p:nvPr/>
        </p:nvSpPr>
        <p:spPr>
          <a:xfrm>
            <a:off x="3213438" y="3401106"/>
            <a:ext cx="4734270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da-DK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Kaggle (https://www.kaggle.com/datasets).</a:t>
            </a: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706C369-8EF0-CFE4-F66A-3A7599E3226B}"/>
              </a:ext>
            </a:extLst>
          </p:cNvPr>
          <p:cNvSpPr txBox="1"/>
          <p:nvPr/>
        </p:nvSpPr>
        <p:spPr>
          <a:xfrm>
            <a:off x="2362833" y="3642891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D946D20-BBDE-6E01-3E71-4CDB1C95324E}"/>
              </a:ext>
            </a:extLst>
          </p:cNvPr>
          <p:cNvSpPr txBox="1"/>
          <p:nvPr/>
        </p:nvSpPr>
        <p:spPr>
          <a:xfrm>
            <a:off x="10487901" y="3597150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42849F1-1D40-50B5-FDBE-E84CDBBE5C3D}"/>
              </a:ext>
            </a:extLst>
          </p:cNvPr>
          <p:cNvSpPr txBox="1"/>
          <p:nvPr/>
        </p:nvSpPr>
        <p:spPr>
          <a:xfrm>
            <a:off x="2362833" y="5529946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69A09F3-920D-8184-FE83-6A5E4BE662C3}"/>
              </a:ext>
            </a:extLst>
          </p:cNvPr>
          <p:cNvSpPr txBox="1"/>
          <p:nvPr/>
        </p:nvSpPr>
        <p:spPr>
          <a:xfrm>
            <a:off x="2362833" y="7417002"/>
            <a:ext cx="511117" cy="3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82040126-14C3-53BF-23ED-D5B35525A4F7}"/>
              </a:ext>
            </a:extLst>
          </p:cNvPr>
          <p:cNvSpPr txBox="1"/>
          <p:nvPr/>
        </p:nvSpPr>
        <p:spPr>
          <a:xfrm>
            <a:off x="3333699" y="5177077"/>
            <a:ext cx="4734270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UCI Machine Learning Repository (https://archive.ics.uci.edu).</a:t>
            </a: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91B8E6C-5F17-2629-075D-1A20CEB46C89}"/>
              </a:ext>
            </a:extLst>
          </p:cNvPr>
          <p:cNvSpPr txBox="1"/>
          <p:nvPr/>
        </p:nvSpPr>
        <p:spPr>
          <a:xfrm>
            <a:off x="3333699" y="7214793"/>
            <a:ext cx="4734270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nn-NO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 Data Gov (https://www.datos.gov.co/).</a:t>
            </a: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9F53E5DE-267C-72F4-9C84-4C898A34B590}"/>
              </a:ext>
            </a:extLst>
          </p:cNvPr>
          <p:cNvSpPr txBox="1"/>
          <p:nvPr/>
        </p:nvSpPr>
        <p:spPr>
          <a:xfrm>
            <a:off x="11491701" y="3560597"/>
            <a:ext cx="4734270" cy="32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Dataset Search.</a:t>
            </a:r>
            <a:endParaRPr lang="en-US" sz="18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A6C7954A-D60E-8368-D242-D6233643C7DC}"/>
              </a:ext>
            </a:extLst>
          </p:cNvPr>
          <p:cNvSpPr/>
          <p:nvPr/>
        </p:nvSpPr>
        <p:spPr>
          <a:xfrm>
            <a:off x="726635" y="429036"/>
            <a:ext cx="1629847" cy="1487235"/>
          </a:xfrm>
          <a:custGeom>
            <a:avLst/>
            <a:gdLst/>
            <a:ahLst/>
            <a:cxnLst/>
            <a:rect l="l" t="t" r="r" b="b"/>
            <a:pathLst>
              <a:path w="1629847" h="1487235">
                <a:moveTo>
                  <a:pt x="0" y="0"/>
                </a:moveTo>
                <a:lnTo>
                  <a:pt x="1629847" y="0"/>
                </a:lnTo>
                <a:lnTo>
                  <a:pt x="1629847" y="1487236"/>
                </a:lnTo>
                <a:lnTo>
                  <a:pt x="0" y="1487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17508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95607" y="-426477"/>
            <a:ext cx="19479214" cy="6313888"/>
            <a:chOff x="0" y="0"/>
            <a:chExt cx="3017840" cy="97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17840" cy="978186"/>
            </a:xfrm>
            <a:custGeom>
              <a:avLst/>
              <a:gdLst/>
              <a:ahLst/>
              <a:cxnLst/>
              <a:rect l="l" t="t" r="r" b="b"/>
              <a:pathLst>
                <a:path w="3017840" h="978186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t="-52931" b="-52931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36575" y="691565"/>
            <a:ext cx="3402138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Thynk Unlimited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1067" y="6258264"/>
            <a:ext cx="13450446" cy="103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8"/>
              </a:lnSpc>
            </a:pPr>
            <a:r>
              <a:rPr lang="en-US" sz="70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51067" y="7581737"/>
            <a:ext cx="13684619" cy="18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datasets son la base del análisis de datos y su calidad determina la validez de los resultados. Comprender cómo leerlos, identificar los tipos de datos y aplicar una limpieza adecuada es esencial antes de cualquier visualización o modelo. Un primer acercamiento práctico, acompañado de una exploración inicial, permite detectar patrones, errores y oportunidades. En síntesis, un buen análisis comienza siempre con un dataset bien preparado y comprendido.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01219" y="8140473"/>
            <a:ext cx="1629847" cy="1487235"/>
          </a:xfrm>
          <a:custGeom>
            <a:avLst/>
            <a:gdLst/>
            <a:ahLst/>
            <a:cxnLst/>
            <a:rect l="l" t="t" r="r" b="b"/>
            <a:pathLst>
              <a:path w="1629847" h="1487235">
                <a:moveTo>
                  <a:pt x="0" y="0"/>
                </a:moveTo>
                <a:lnTo>
                  <a:pt x="1629846" y="0"/>
                </a:lnTo>
                <a:lnTo>
                  <a:pt x="1629846" y="1487235"/>
                </a:lnTo>
                <a:lnTo>
                  <a:pt x="0" y="14872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605</Words>
  <Application>Microsoft Office PowerPoint</Application>
  <PresentationFormat>Personalizado</PresentationFormat>
  <Paragraphs>81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Canva Sans Bold</vt:lpstr>
      <vt:lpstr>Poppins</vt:lpstr>
      <vt:lpstr>Calibri</vt:lpstr>
      <vt:lpstr>Poppins Ultra-Bold</vt:lpstr>
      <vt:lpstr>Canva Sans</vt:lpstr>
      <vt:lpstr>Arial</vt:lpstr>
      <vt:lpstr>Poppins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DataSets</dc:title>
  <cp:lastModifiedBy>Maria Isabel Tovar Pastrana</cp:lastModifiedBy>
  <cp:revision>2</cp:revision>
  <dcterms:created xsi:type="dcterms:W3CDTF">2006-08-16T00:00:00Z</dcterms:created>
  <dcterms:modified xsi:type="dcterms:W3CDTF">2025-09-27T05:57:46Z</dcterms:modified>
  <dc:identifier>DAG0ICdxrqY</dc:identifier>
</cp:coreProperties>
</file>